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  <p:sldMasterId id="2147483713" r:id="rId2"/>
    <p:sldMasterId id="2147483701" r:id="rId3"/>
  </p:sldMasterIdLst>
  <p:notesMasterIdLst>
    <p:notesMasterId r:id="rId9"/>
  </p:notesMasterIdLst>
  <p:sldIdLst>
    <p:sldId id="257" r:id="rId4"/>
    <p:sldId id="262" r:id="rId5"/>
    <p:sldId id="274" r:id="rId6"/>
    <p:sldId id="275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33"/>
    <a:srgbClr val="69BE28"/>
    <a:srgbClr val="CC0033"/>
    <a:srgbClr val="0066A1"/>
    <a:srgbClr val="E37222"/>
    <a:srgbClr val="FDC82F"/>
    <a:srgbClr val="008542"/>
    <a:srgbClr val="6B1F73"/>
    <a:srgbClr val="009FDA"/>
    <a:srgbClr val="0B5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5788"/>
    <p:restoredTop sz="94658"/>
  </p:normalViewPr>
  <p:slideViewPr>
    <p:cSldViewPr snapToGrid="0" snapToObjects="1">
      <p:cViewPr varScale="1">
        <p:scale>
          <a:sx n="90" d="100"/>
          <a:sy n="90" d="100"/>
        </p:scale>
        <p:origin x="9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28D45-CD78-E946-97C3-593DC615547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362D4-5DD5-1441-A093-8EF5773AF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8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0504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38200" y="1825625"/>
            <a:ext cx="10515600" cy="39433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1106201"/>
            <a:ext cx="10515600" cy="385325"/>
          </a:xfr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953926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F487D-65CB-13D7-99AD-D30395EDB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6C435-0344-023C-83CD-368C90919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3D288-6D75-0A0D-5416-FBA5504A3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4EAD2-69F4-6597-ED20-0293A657E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6079-C5C0-22E7-71E1-1C1C5CB36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398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34009-0246-8A2C-8131-306F4D3C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79F95-FD2D-CA03-ADB4-68AE2711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217F0-852E-C3CD-939C-8AEFC7F25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CA41D-AE1E-25FC-3EA9-8C7567FC9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00593-34EB-E566-3D69-5D14E08C4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9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59D6-EA04-1BEB-70FC-A9D016274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A8164-0DEA-8712-F1DB-53FF7558B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ED7F9-CB1D-97E4-0AB2-D5722E496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0B555-6C81-518E-3516-F5B4FFCF2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DD6B4-DC6F-EE2D-9A6A-CEF0F246A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35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8BCCA-1AF9-F2BD-DF1C-C43E28B21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E1613-916F-EC05-3C3A-8B18EDA68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6D5BE-2754-56D4-238F-B0963B96C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9E08C-8F2C-627D-BE68-07A7EE341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F79663-EF66-C430-4C16-20ACA513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B82DA-5474-E136-AB7B-D24B10043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21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C94DB-A19E-69CA-3152-D2A463623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F8EAD-0F2F-FF4B-20F4-EB80AD4A0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5159F-1DFD-3EDD-2F48-65986838A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F537ED-9FEB-4F9A-FECF-7D5D55F19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59CE1-803A-9B98-2716-26CAC8AB7E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EF630B-5DCD-4E39-D00F-7679D1F0C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46817F-E140-C28C-4CB7-352019E49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3AE4B2-0837-31EC-49CA-B39BFEFE9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415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2D0CF-723C-8467-081D-94EE8E303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0EE8FC-9C40-CF94-F06F-7B1EEDDE2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2EB5D-9A67-724F-C863-1C793AEF7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E4B9BA-62F3-8C6E-E23D-90ED588F2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247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65944B-4D55-954D-0EC1-B2046C7A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9FBB37-72E7-1E7B-A311-4CC11614A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E1237-98A4-369F-0211-A9B60E392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4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DE066-0D94-8DA0-1DA6-D1BA453B0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B095A-AF86-4722-93E8-71A5F02D8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86DD9-C2B0-A2FE-0455-006DD3FA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D78E1-1612-E809-76EC-D81EDBA7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C2022-52B4-9CAF-C5DD-8211A8F6A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2F3EC0-1FDC-6B26-4F35-F2FDC91CE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72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8D27-F6C9-07D4-BAB0-3E2A2ED1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2A5513-7EB0-413A-BE8D-0A51997AD9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1FE12-CF61-F5D9-6B60-5025AB720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DDE43-F9B0-996C-5D73-FAB07A2B8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B17DD-CE1D-2A2E-E191-D0E16922F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C5479-986E-D34D-C33D-DEB68E5F5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150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3644-94AA-4D28-9C3B-9013A8CA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62F41E-FE12-6C71-B7B4-54A7F6434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DAECE-EA0A-855A-BF3E-7800EA2EB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B69C3-5032-9B03-FB89-6B6D45EE0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959DC-B340-CFF7-2101-C3AEE174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20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AE44B1-4578-9229-C6E2-C5889CBB5D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9FDEAF-2FFB-1FD8-D4BC-7174B76B4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05BF0-BB57-CA38-0F7A-105E65F2A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9E4D7-7C60-ED1F-0299-AC916BFC4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BFCAB-4F71-A213-90AD-366D3852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8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78D37-70D3-90C8-52BB-62686B57A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3C34F8-A35D-1589-F9BA-2CBA294AAF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C8B7B-12D1-4BEB-F895-AFBD5898D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156A7-C23E-7D9E-68F1-7C509EB2E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13DA-A9C7-1D87-9B7E-0A35E88B6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357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E675F-F7F6-9CC6-D2CE-D6A997BA7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E4374-A6DA-5F6D-36EA-52943B52F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EC697-32A9-25CE-C68C-CBED95A85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78F5A-F9DA-2CF0-7A0F-1CD8FD52C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138E8-48C8-549E-7810-4238F3908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775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EE40-DF13-D0C9-8FCA-A0A76F97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24932-9451-789E-8812-DF9B9FCD4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67A1B-3FC4-7571-F3A7-5A7A7D34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69ACB-9A59-04F2-A55F-C7D1FE3D8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86B91-6BEC-CD1D-2F3F-C6A00A56E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1410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197FA-9121-24EA-16D2-5BB22F710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ED650-EC05-4FE2-C70D-16C8F023C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AE9EE-5C6B-D199-6E61-6871C508A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65A2C-6834-2BA7-DB4A-9C9F6756A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C792D-A6E0-B7AF-44A2-14ACA5DE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945B3-0300-EFD3-F54E-0D978256C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108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E429A-45C3-0633-C178-A9F932A1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D6453-7E85-5CA9-B90A-B7FEA9049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7563F-A108-ED20-844B-AA1D925E3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5F8995-1CD8-D0B7-83FC-D16AD2E86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5AF6F3-82FB-1B10-AFBC-6ADC7D2B02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20FA28-EDC0-94EB-77CE-F9AF14E6C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450054-A0D1-EF08-EB84-5AA5AAD06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0B9D21-5B3C-11B2-6342-7D62E66F9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935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DBB7B-FF1B-E949-A1CD-B83EC2B3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8A8F6-49AB-F7D4-D3BF-C13242017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61A3F-61CC-AB6A-1D1A-F42B3D75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321FC2-43FF-3307-509E-F4C606A01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894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5C218-4E60-B830-C532-3BCB1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7F9E49-0F64-A58F-313D-E237966FC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255C9-E357-F37D-65E8-84E779893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443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9B272-D311-3E1D-AFD6-DFA4F5ACC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9630F-4FFA-795D-1213-449107EC1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B0CCB-20FE-B197-A5D4-005494E08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F5623-7C8E-9F25-4C21-ED892D6C3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9722E-0DE3-FF1A-E902-C160455D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AFDC70-34A9-D08C-8066-1800ED5C7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112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29311-B408-9CD6-94B3-448C1CC95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2617C5-D28C-3B1B-9E17-BFD55C987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A7BEF-BE23-D776-69BB-38321C304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40DBE8-F277-6BB9-C067-6AD2E231C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2F777-BF89-9385-113D-A9D5C2417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F7E6DA-0038-CD0B-3564-5BBCE3AD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134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2361-D22E-55E9-D7A2-83FCFC7A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854F75-299D-57C3-F884-B3B9D2627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8C7B2-906F-580C-C5C3-68DA882AD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41931-0BD8-D3C5-249E-7861BF6A4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6F76-B4B8-18F0-32EB-B9831AD3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8770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537C41-766C-99A7-9E4D-B20C48A2E0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F86B13-703C-6124-3ACF-4102E6AD3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F0F58-A36F-7231-5820-C1EC8611C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65D35-67B4-2535-B3DA-636541A90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82C52-E278-114B-77A9-3B34756E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18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jp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A0325463-74D1-4335-BC9C-0477A8E79C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6717"/>
            <a:ext cx="12192000" cy="1301750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84F215BC-74A1-4EE6-8022-0E10D1ECA4D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500"/>
          </a:xfrm>
          <a:prstGeom prst="rect">
            <a:avLst/>
          </a:prstGeom>
        </p:spPr>
      </p:pic>
      <p:sp>
        <p:nvSpPr>
          <p:cNvPr id="17" name="Slide Number Placeholder 25">
            <a:extLst>
              <a:ext uri="{FF2B5EF4-FFF2-40B4-BE49-F238E27FC236}">
                <a16:creationId xmlns:a16="http://schemas.microsoft.com/office/drawing/2014/main" id="{DDA760F0-99C7-4EC6-BD3C-3FDB13ED2A35}"/>
              </a:ext>
            </a:extLst>
          </p:cNvPr>
          <p:cNvSpPr txBox="1">
            <a:spLocks/>
          </p:cNvSpPr>
          <p:nvPr userDrawn="1"/>
        </p:nvSpPr>
        <p:spPr>
          <a:xfrm>
            <a:off x="385322" y="6205396"/>
            <a:ext cx="486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BA8D72A7-5340-4DF8-B391-BC4C3BB3DA4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386" y="6038599"/>
            <a:ext cx="1629925" cy="82909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8895FBE-8549-4953-A752-7B84EF23F4FC}"/>
              </a:ext>
            </a:extLst>
          </p:cNvPr>
          <p:cNvSpPr/>
          <p:nvPr userDrawn="1"/>
        </p:nvSpPr>
        <p:spPr>
          <a:xfrm>
            <a:off x="981669" y="6015038"/>
            <a:ext cx="6335339" cy="853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EABDED0-DAA6-49D5-85CB-9020F480E02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201" y="6172930"/>
            <a:ext cx="1558807" cy="603936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76F613AE-FF4F-46C2-B774-3F2049F9C5BB}"/>
              </a:ext>
            </a:extLst>
          </p:cNvPr>
          <p:cNvPicPr/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670" y="6015039"/>
            <a:ext cx="881532" cy="8598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9F6246-E636-4062-B1F6-5483FA7FEE2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40873" y="6025323"/>
            <a:ext cx="2293699" cy="832858"/>
          </a:xfrm>
          <a:prstGeom prst="rect">
            <a:avLst/>
          </a:prstGeom>
        </p:spPr>
      </p:pic>
      <p:pic>
        <p:nvPicPr>
          <p:cNvPr id="12" name="Picture 11" descr="Faculty of Science and Technology">
            <a:extLst>
              <a:ext uri="{FF2B5EF4-FFF2-40B4-BE49-F238E27FC236}">
                <a16:creationId xmlns:a16="http://schemas.microsoft.com/office/drawing/2014/main" id="{2EA844BB-4EE7-E841-BEA6-36F2D30B625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319933" y="6071268"/>
            <a:ext cx="768488" cy="76848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148E1A-B4FC-47F5-AE4C-99898C24567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799" y="6063201"/>
            <a:ext cx="758527" cy="75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59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65C45-3F9C-245D-EC52-596F2A6D4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71C9B-E057-9C7F-9768-7EF74CFBE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95B10-0DA9-7747-94A4-3F4F7408C0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9663BE-6AB6-4A7C-9859-B9AF8FD1B82F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54076-3ED7-498F-85C3-9B5329004C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A78AF-87EA-9CE4-E1EC-D29F5E97D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199069-8AF2-4282-AC6A-BE4ED2E064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80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59AB8F-D4CE-F2DB-CA61-5E9670F91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BCCFE-4A92-78A7-9979-006A7847F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4FE9E-E1FE-AFC3-F5C5-D73E6D1AD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4C7DC9-CA68-47F5-9E00-CC235EF6B0A7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005AB-F597-BE5A-EA95-9B8E2C292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2354-1DA6-DF8B-5CC4-B552597E5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923A66-E038-40E0-9FE8-FAE988980F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78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CA883E4-87D7-4D72-85BE-A9EEFB9C34AD}"/>
              </a:ext>
            </a:extLst>
          </p:cNvPr>
          <p:cNvSpPr txBox="1">
            <a:spLocks/>
          </p:cNvSpPr>
          <p:nvPr/>
        </p:nvSpPr>
        <p:spPr>
          <a:xfrm>
            <a:off x="1763010" y="3549441"/>
            <a:ext cx="8547083" cy="6973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0066A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algn="ctr"/>
            <a:r>
              <a:rPr lang="en-US" dirty="0"/>
              <a:t>Title of the paper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5F44D58-C54A-457A-A0C5-A9E1D7CACFFB}"/>
              </a:ext>
            </a:extLst>
          </p:cNvPr>
          <p:cNvSpPr txBox="1">
            <a:spLocks/>
          </p:cNvSpPr>
          <p:nvPr/>
        </p:nvSpPr>
        <p:spPr>
          <a:xfrm>
            <a:off x="2209800" y="4313559"/>
            <a:ext cx="7772400" cy="12757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6A1"/>
              </a:buClr>
              <a:buFont typeface="LucidaGrande" charset="0"/>
              <a:buChar char="▸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LucidaGrande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Courier New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Author1, Author2, Author3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FF0000"/>
                </a:solidFill>
              </a:rPr>
              <a:t>email???@g.enp.edu.dz</a:t>
            </a:r>
          </a:p>
          <a:p>
            <a:pPr marL="0" indent="0" algn="ctr">
              <a:buNone/>
            </a:pPr>
            <a:r>
              <a:rPr lang="fr-FR" dirty="0"/>
              <a:t>Ecole Nationale Polytechnique, Algiers, Algeria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4CA8734-1659-49FA-AB66-3A09D43167CD}"/>
              </a:ext>
            </a:extLst>
          </p:cNvPr>
          <p:cNvSpPr txBox="1">
            <a:spLocks/>
          </p:cNvSpPr>
          <p:nvPr/>
        </p:nvSpPr>
        <p:spPr>
          <a:xfrm>
            <a:off x="8579713" y="6079062"/>
            <a:ext cx="3067396" cy="69731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0066A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algn="ctr"/>
            <a:r>
              <a:rPr lang="en-US" sz="2400" dirty="0">
                <a:solidFill>
                  <a:srgbClr val="FF0000"/>
                </a:solidFill>
              </a:rPr>
              <a:t>Replace with University logo</a:t>
            </a:r>
          </a:p>
        </p:txBody>
      </p:sp>
      <p:pic>
        <p:nvPicPr>
          <p:cNvPr id="9" name="Picture 448">
            <a:extLst>
              <a:ext uri="{FF2B5EF4-FFF2-40B4-BE49-F238E27FC236}">
                <a16:creationId xmlns:a16="http://schemas.microsoft.com/office/drawing/2014/main" id="{7A43BFD8-E481-4514-A727-7916F876B5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128655" y="1268694"/>
            <a:ext cx="3934690" cy="21650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5FFC38-BE65-4082-99A6-8AF58534BCDA}"/>
              </a:ext>
            </a:extLst>
          </p:cNvPr>
          <p:cNvSpPr/>
          <p:nvPr/>
        </p:nvSpPr>
        <p:spPr>
          <a:xfrm>
            <a:off x="173202" y="377485"/>
            <a:ext cx="11726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The 6th IEEE International Conference on Electrical Sciences and Technologies in Maghreb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Constantine, Algeria | October 27-29, 2026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759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8C1C914-4B42-4A0F-BF6D-679A4D136C0E}"/>
              </a:ext>
            </a:extLst>
          </p:cNvPr>
          <p:cNvSpPr txBox="1"/>
          <p:nvPr/>
        </p:nvSpPr>
        <p:spPr>
          <a:xfrm>
            <a:off x="1428277" y="1543419"/>
            <a:ext cx="5395716" cy="3539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just" defTabSz="914400">
              <a:lnSpc>
                <a:spcPct val="90000"/>
              </a:lnSpc>
              <a:spcBef>
                <a:spcPts val="1000"/>
              </a:spcBef>
              <a:buClr>
                <a:srgbClr val="0066A1"/>
              </a:buClr>
              <a:buFont typeface="LucidaGrande" charset="0"/>
              <a:buChar char="▸"/>
              <a:defRPr sz="24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LucidaGrande" charset="0"/>
              <a:buChar char="-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Wingdings" charset="2"/>
              <a:buChar char="§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Courier New" charset="0"/>
              <a:buChar char="o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/>
              <a:t>Introduction</a:t>
            </a:r>
          </a:p>
          <a:p>
            <a:r>
              <a:rPr lang="en-US" sz="2800" dirty="0"/>
              <a:t>System description</a:t>
            </a:r>
          </a:p>
          <a:p>
            <a:r>
              <a:rPr lang="en-US" sz="2800" dirty="0"/>
              <a:t>Finite Element Analysis </a:t>
            </a:r>
          </a:p>
          <a:p>
            <a:pPr lvl="0">
              <a:defRPr/>
            </a:pPr>
            <a:r>
              <a:rPr lang="en-US" sz="2800" dirty="0"/>
              <a:t>Simulation model</a:t>
            </a:r>
            <a:endParaRPr lang="en-US" sz="2800" b="1" dirty="0">
              <a:solidFill>
                <a:srgbClr val="0066A1"/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800" dirty="0"/>
              <a:t>Experiments </a:t>
            </a:r>
          </a:p>
          <a:p>
            <a:r>
              <a:rPr lang="en-US" sz="2800" dirty="0"/>
              <a:t>Conclusions and perspectives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3DAC1B0-232E-4203-9209-C08FFE7A4D8B}"/>
              </a:ext>
            </a:extLst>
          </p:cNvPr>
          <p:cNvSpPr txBox="1">
            <a:spLocks/>
          </p:cNvSpPr>
          <p:nvPr/>
        </p:nvSpPr>
        <p:spPr>
          <a:xfrm>
            <a:off x="628650" y="556181"/>
            <a:ext cx="7886700" cy="5533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0066A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66A1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742780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8C1C914-4B42-4A0F-BF6D-679A4D136C0E}"/>
              </a:ext>
            </a:extLst>
          </p:cNvPr>
          <p:cNvSpPr txBox="1"/>
          <p:nvPr/>
        </p:nvSpPr>
        <p:spPr>
          <a:xfrm>
            <a:off x="326023" y="1234440"/>
            <a:ext cx="7363249" cy="4526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just" defTabSz="914400">
              <a:lnSpc>
                <a:spcPct val="90000"/>
              </a:lnSpc>
              <a:spcBef>
                <a:spcPts val="1000"/>
              </a:spcBef>
              <a:buClr>
                <a:srgbClr val="0066A1"/>
              </a:buClr>
              <a:buFont typeface="LucidaGrande" charset="0"/>
              <a:buChar char="▸"/>
              <a:defRPr sz="24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LucidaGrande" charset="0"/>
              <a:buChar char="-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Wingdings" charset="2"/>
              <a:buChar char="§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Courier New" charset="0"/>
              <a:buChar char="o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/>
              <a:t>Real-time Power Hardware-in-the-Loop (P-HIL)</a:t>
            </a:r>
          </a:p>
          <a:p>
            <a:r>
              <a:rPr lang="en-US" sz="2800" dirty="0"/>
              <a:t>Emulation of road profile</a:t>
            </a:r>
          </a:p>
          <a:p>
            <a:r>
              <a:rPr lang="en-US" sz="2800" dirty="0"/>
              <a:t>Simultaneous control of 2 motor-generators</a:t>
            </a:r>
          </a:p>
          <a:p>
            <a:r>
              <a:rPr lang="en-US" sz="2800" dirty="0" err="1"/>
              <a:t>Xxxxx</a:t>
            </a:r>
            <a:endParaRPr lang="en-US" sz="2800" dirty="0"/>
          </a:p>
          <a:p>
            <a:r>
              <a:rPr lang="en-US" sz="2800" dirty="0" err="1"/>
              <a:t>Xxxx</a:t>
            </a:r>
            <a:endParaRPr lang="en-US" sz="2800" dirty="0"/>
          </a:p>
          <a:p>
            <a:r>
              <a:rPr lang="en-US" sz="2800" dirty="0"/>
              <a:t>YYYYY </a:t>
            </a:r>
            <a:r>
              <a:rPr lang="en-US" sz="2800" dirty="0" err="1"/>
              <a:t>yyyy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3DAC1B0-232E-4203-9209-C08FFE7A4D8B}"/>
              </a:ext>
            </a:extLst>
          </p:cNvPr>
          <p:cNvSpPr txBox="1">
            <a:spLocks/>
          </p:cNvSpPr>
          <p:nvPr/>
        </p:nvSpPr>
        <p:spPr>
          <a:xfrm>
            <a:off x="628650" y="556181"/>
            <a:ext cx="7886700" cy="5533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0066A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>
              <a:defRPr/>
            </a:pPr>
            <a:r>
              <a:rPr lang="en-US" dirty="0"/>
              <a:t>Introduction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66A1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9" name="Picture 541">
            <a:extLst>
              <a:ext uri="{FF2B5EF4-FFF2-40B4-BE49-F238E27FC236}">
                <a16:creationId xmlns:a16="http://schemas.microsoft.com/office/drawing/2014/main" id="{1E3D2F11-1E22-48A2-AE8C-B99A7C6045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515349" y="394969"/>
            <a:ext cx="2789959" cy="49614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3935E3-2846-4DEB-8262-7DB29C4DEEFB}"/>
              </a:ext>
            </a:extLst>
          </p:cNvPr>
          <p:cNvSpPr/>
          <p:nvPr/>
        </p:nvSpPr>
        <p:spPr>
          <a:xfrm>
            <a:off x="8160326" y="5356416"/>
            <a:ext cx="3823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Power electronics (3+6 arms inverter) and MLBX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495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8C1C914-4B42-4A0F-BF6D-679A4D136C0E}"/>
              </a:ext>
            </a:extLst>
          </p:cNvPr>
          <p:cNvSpPr txBox="1"/>
          <p:nvPr/>
        </p:nvSpPr>
        <p:spPr>
          <a:xfrm>
            <a:off x="326024" y="1234440"/>
            <a:ext cx="6004560" cy="4526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just" defTabSz="914400">
              <a:lnSpc>
                <a:spcPct val="90000"/>
              </a:lnSpc>
              <a:spcBef>
                <a:spcPts val="1000"/>
              </a:spcBef>
              <a:buClr>
                <a:srgbClr val="0066A1"/>
              </a:buClr>
              <a:buFont typeface="LucidaGrande" charset="0"/>
              <a:buChar char="▸"/>
              <a:defRPr sz="24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LucidaGrande" charset="0"/>
              <a:buChar char="-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Wingdings" charset="2"/>
              <a:buChar char="§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Courier New" charset="0"/>
              <a:buChar char="o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/>
              <a:t>Electrical vehicle (EV) road emulation</a:t>
            </a:r>
          </a:p>
          <a:p>
            <a:r>
              <a:rPr lang="en-US" sz="2800" dirty="0"/>
              <a:t>Double Star Induction Motor (DSIM): EV speed profile</a:t>
            </a:r>
          </a:p>
          <a:p>
            <a:r>
              <a:rPr lang="en-US" sz="2800" dirty="0"/>
              <a:t>IP speed controller</a:t>
            </a:r>
          </a:p>
          <a:p>
            <a:r>
              <a:rPr lang="en-US" sz="2800" dirty="0"/>
              <a:t>PI current controllers</a:t>
            </a:r>
          </a:p>
          <a:p>
            <a:endParaRPr lang="en-US" sz="2800" dirty="0"/>
          </a:p>
          <a:p>
            <a:r>
              <a:rPr lang="en-US" sz="2800" dirty="0"/>
              <a:t>Induction motor: Load profile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3DAC1B0-232E-4203-9209-C08FFE7A4D8B}"/>
              </a:ext>
            </a:extLst>
          </p:cNvPr>
          <p:cNvSpPr txBox="1">
            <a:spLocks/>
          </p:cNvSpPr>
          <p:nvPr/>
        </p:nvSpPr>
        <p:spPr>
          <a:xfrm>
            <a:off x="628650" y="556181"/>
            <a:ext cx="7886700" cy="5533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0066A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>
              <a:defRPr/>
            </a:pPr>
            <a:r>
              <a:rPr lang="en-US" dirty="0"/>
              <a:t>Experiments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66A1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295A0F-BFD9-42B4-B5C1-93BC328824AD}"/>
                  </a:ext>
                </a:extLst>
              </p:cNvPr>
              <p:cNvSpPr/>
              <p:nvPr/>
            </p:nvSpPr>
            <p:spPr>
              <a:xfrm>
                <a:off x="3328304" y="2174403"/>
                <a:ext cx="4206741" cy="543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𝑑𝑠</m:t>
                        </m:r>
                      </m:sub>
                    </m:sSub>
                  </m:oMath>
                </a14:m>
                <a:r>
                  <a:rPr lang="en-US" sz="1400" dirty="0"/>
                  <a:t> (</a:t>
                </a:r>
                <a:r>
                  <a:rPr lang="en-US" sz="1400" dirty="0">
                    <a:highlight>
                      <a:srgbClr val="FFFF00"/>
                    </a:highlight>
                  </a:rPr>
                  <a:t>yellow</a:t>
                </a:r>
                <a:r>
                  <a:rPr lang="en-US" sz="1400" dirty="0"/>
                  <a:t>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𝑞𝑠</m:t>
                        </m:r>
                      </m:sub>
                    </m:sSub>
                  </m:oMath>
                </a14:m>
                <a:r>
                  <a:rPr lang="en-US" sz="1400" dirty="0"/>
                  <a:t> (</a:t>
                </a:r>
                <a:r>
                  <a:rPr lang="en-US" sz="1400" dirty="0">
                    <a:highlight>
                      <a:srgbClr val="FF0000"/>
                    </a:highlight>
                  </a:rPr>
                  <a:t>red</a:t>
                </a:r>
                <a:r>
                  <a:rPr lang="en-US" sz="1400" dirty="0"/>
                  <a:t>) 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𝑞𝑠𝑟𝑒𝑓</m:t>
                        </m:r>
                      </m:sub>
                    </m:sSub>
                  </m:oMath>
                </a14:m>
                <a:r>
                  <a:rPr lang="en-US" sz="1400" dirty="0"/>
                  <a:t>(</a:t>
                </a:r>
                <a:r>
                  <a:rPr lang="en-US" sz="1400" dirty="0">
                    <a:highlight>
                      <a:srgbClr val="00FF00"/>
                    </a:highlight>
                  </a:rPr>
                  <a:t>green</a:t>
                </a:r>
                <a:r>
                  <a:rPr lang="en-US" sz="1400" dirty="0"/>
                  <a:t>) currents of the EV DSIM corresponding to the 2</a:t>
                </a:r>
                <a:r>
                  <a:rPr lang="en-US" sz="1400" baseline="30000" dirty="0"/>
                  <a:t>nd</a:t>
                </a:r>
                <a:r>
                  <a:rPr lang="en-US" sz="1400" dirty="0"/>
                  <a:t> emulated road</a:t>
                </a:r>
                <a:endParaRPr lang="fr-FR" sz="1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295A0F-BFD9-42B4-B5C1-93BC328824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304" y="2174403"/>
                <a:ext cx="4206741" cy="543610"/>
              </a:xfrm>
              <a:prstGeom prst="rect">
                <a:avLst/>
              </a:prstGeom>
              <a:blipFill>
                <a:blip r:embed="rId2"/>
                <a:stretch>
                  <a:fillRect t="-1124" r="-1014" b="-1011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0E9725BF-0BD3-49DA-848F-08E8D7360DF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59235" y="290173"/>
            <a:ext cx="4206741" cy="25841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877EF0-783B-4648-B090-181167BF07B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659234" y="3189933"/>
            <a:ext cx="4206742" cy="25707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F67CC86-EC49-491E-8E49-2D90175550CC}"/>
                  </a:ext>
                </a:extLst>
              </p:cNvPr>
              <p:cNvSpPr/>
              <p:nvPr/>
            </p:nvSpPr>
            <p:spPr>
              <a:xfrm>
                <a:off x="3328304" y="5004807"/>
                <a:ext cx="4206741" cy="755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𝑑𝑠</m:t>
                        </m:r>
                      </m:sub>
                    </m:sSub>
                  </m:oMath>
                </a14:m>
                <a:r>
                  <a:rPr lang="en-US" sz="1400" dirty="0"/>
                  <a:t> (</a:t>
                </a:r>
                <a:r>
                  <a:rPr lang="en-US" sz="1400" dirty="0">
                    <a:highlight>
                      <a:srgbClr val="FFFF00"/>
                    </a:highlight>
                  </a:rPr>
                  <a:t>yellow</a:t>
                </a:r>
                <a:r>
                  <a:rPr lang="en-US" sz="1400" dirty="0"/>
                  <a:t>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𝑞𝑠</m:t>
                        </m:r>
                      </m:sub>
                    </m:sSub>
                  </m:oMath>
                </a14:m>
                <a:r>
                  <a:rPr lang="en-US" sz="1400" dirty="0"/>
                  <a:t> (</a:t>
                </a:r>
                <a:r>
                  <a:rPr lang="en-US" sz="1400" dirty="0">
                    <a:highlight>
                      <a:srgbClr val="FF0000"/>
                    </a:highlight>
                  </a:rPr>
                  <a:t>red</a:t>
                </a:r>
                <a:r>
                  <a:rPr lang="en-US" sz="1400" dirty="0"/>
                  <a:t>) 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𝑞𝑠𝑟𝑒𝑓</m:t>
                        </m:r>
                      </m:sub>
                    </m:sSub>
                  </m:oMath>
                </a14:m>
                <a:r>
                  <a:rPr lang="en-US" sz="1400" dirty="0"/>
                  <a:t>(</a:t>
                </a:r>
                <a:r>
                  <a:rPr lang="en-US" sz="1400" dirty="0">
                    <a:highlight>
                      <a:srgbClr val="00FF00"/>
                    </a:highlight>
                  </a:rPr>
                  <a:t>green</a:t>
                </a:r>
                <a:r>
                  <a:rPr lang="en-US" sz="1400" dirty="0"/>
                  <a:t>) currents of the IM corresponding to the 2</a:t>
                </a:r>
                <a:r>
                  <a:rPr lang="en-US" sz="1400" baseline="30000" dirty="0"/>
                  <a:t>nd</a:t>
                </a:r>
                <a:r>
                  <a:rPr lang="en-US" sz="1400" dirty="0"/>
                  <a:t> emulated road (ramp/step load profile)</a:t>
                </a:r>
                <a:endParaRPr lang="fr-FR" sz="1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F67CC86-EC49-491E-8E49-2D90175550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304" y="5004807"/>
                <a:ext cx="4206741" cy="755913"/>
              </a:xfrm>
              <a:prstGeom prst="rect">
                <a:avLst/>
              </a:prstGeom>
              <a:blipFill>
                <a:blip r:embed="rId5"/>
                <a:stretch>
                  <a:fillRect t="-806" r="-1014" b="-72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11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D803F59-3FC0-41E5-B862-CA7798B2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116" y="1270252"/>
            <a:ext cx="5034884" cy="28346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8C1C914-4B42-4A0F-BF6D-679A4D136C0E}"/>
              </a:ext>
            </a:extLst>
          </p:cNvPr>
          <p:cNvSpPr txBox="1"/>
          <p:nvPr/>
        </p:nvSpPr>
        <p:spPr>
          <a:xfrm>
            <a:off x="104538" y="1200519"/>
            <a:ext cx="7052578" cy="27009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just" defTabSz="914400">
              <a:lnSpc>
                <a:spcPct val="90000"/>
              </a:lnSpc>
              <a:spcBef>
                <a:spcPts val="1000"/>
              </a:spcBef>
              <a:buClr>
                <a:srgbClr val="0066A1"/>
              </a:buClr>
              <a:buFont typeface="LucidaGrande" charset="0"/>
              <a:buChar char="▸"/>
              <a:defRPr sz="24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LucidaGrande" charset="0"/>
              <a:buChar char="-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Wingdings" charset="2"/>
              <a:buChar char="§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Courier New" charset="0"/>
              <a:buChar char="o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/>
              <a:t>Open structure, learn with fun</a:t>
            </a:r>
          </a:p>
          <a:p>
            <a:r>
              <a:rPr lang="en-US" sz="2800" dirty="0"/>
              <a:t>Many possible studies: Electrical machine, Power Electronics, Control, Programming, Real-time</a:t>
            </a:r>
          </a:p>
          <a:p>
            <a:r>
              <a:rPr lang="en-US" sz="2800" dirty="0"/>
              <a:t>Torque, speed and what else</a:t>
            </a:r>
          </a:p>
          <a:p>
            <a:r>
              <a:rPr lang="en-US" sz="2800" dirty="0"/>
              <a:t>Difficult to manufacture and reproduce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3DAC1B0-232E-4203-9209-C08FFE7A4D8B}"/>
              </a:ext>
            </a:extLst>
          </p:cNvPr>
          <p:cNvSpPr txBox="1">
            <a:spLocks/>
          </p:cNvSpPr>
          <p:nvPr/>
        </p:nvSpPr>
        <p:spPr>
          <a:xfrm>
            <a:off x="628650" y="556181"/>
            <a:ext cx="7886700" cy="5533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0066A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>
              <a:defRPr/>
            </a:pPr>
            <a:r>
              <a:rPr lang="en-US" dirty="0"/>
              <a:t>Conclusions and </a:t>
            </a:r>
            <a:r>
              <a:rPr lang="en-US" dirty="0">
                <a:solidFill>
                  <a:srgbClr val="C00000"/>
                </a:solidFill>
              </a:rPr>
              <a:t>perspectives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66A1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489728-350B-4F31-9CFB-BE11B341E279}"/>
              </a:ext>
            </a:extLst>
          </p:cNvPr>
          <p:cNvSpPr txBox="1"/>
          <p:nvPr/>
        </p:nvSpPr>
        <p:spPr>
          <a:xfrm>
            <a:off x="104538" y="4232143"/>
            <a:ext cx="11112102" cy="1717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just" defTabSz="914400">
              <a:lnSpc>
                <a:spcPct val="90000"/>
              </a:lnSpc>
              <a:spcBef>
                <a:spcPts val="1000"/>
              </a:spcBef>
              <a:buClr>
                <a:srgbClr val="0066A1"/>
              </a:buClr>
              <a:buFont typeface="LucidaGrande" charset="0"/>
              <a:buChar char="▸"/>
              <a:defRPr sz="2400"/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LucidaGrande" charset="0"/>
              <a:buChar char="-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Wingdings" charset="2"/>
              <a:buChar char="§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Clr>
                <a:srgbClr val="0066A1"/>
              </a:buClr>
              <a:buFont typeface="Courier New" charset="0"/>
              <a:buChar char="o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>
                <a:solidFill>
                  <a:srgbClr val="C00000"/>
                </a:solidFill>
              </a:rPr>
              <a:t>Use IMU with data fusion for better speed and position estimation</a:t>
            </a:r>
          </a:p>
          <a:p>
            <a:r>
              <a:rPr lang="en-US" sz="2800" dirty="0">
                <a:solidFill>
                  <a:srgbClr val="C00000"/>
                </a:solidFill>
              </a:rPr>
              <a:t>Non linear super inter ultra extra control</a:t>
            </a:r>
          </a:p>
          <a:p>
            <a:r>
              <a:rPr lang="en-US" sz="2800" dirty="0">
                <a:solidFill>
                  <a:srgbClr val="C00000"/>
                </a:solidFill>
              </a:rPr>
              <a:t>Useless addition of complexity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215323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1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4137</TotalTime>
  <Words>233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Light</vt:lpstr>
      <vt:lpstr>Cambria Math</vt:lpstr>
      <vt:lpstr>Times New Roman</vt:lpstr>
      <vt:lpstr>Theme 1</vt:lpstr>
      <vt:lpstr>1_Custom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Barcinas</dc:creator>
  <cp:lastModifiedBy>Mohamed Khezzar</cp:lastModifiedBy>
  <cp:revision>125</cp:revision>
  <dcterms:created xsi:type="dcterms:W3CDTF">2016-09-19T18:05:34Z</dcterms:created>
  <dcterms:modified xsi:type="dcterms:W3CDTF">2026-09-25T09:39:14Z</dcterms:modified>
</cp:coreProperties>
</file>